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76" r:id="rId2"/>
    <p:sldId id="272" r:id="rId3"/>
    <p:sldId id="269" r:id="rId4"/>
    <p:sldId id="273" r:id="rId5"/>
    <p:sldId id="270" r:id="rId6"/>
    <p:sldId id="271" r:id="rId7"/>
    <p:sldId id="258" r:id="rId8"/>
    <p:sldId id="274" r:id="rId9"/>
    <p:sldId id="275" r:id="rId10"/>
    <p:sldId id="259" r:id="rId11"/>
    <p:sldId id="265" r:id="rId12"/>
    <p:sldId id="266" r:id="rId13"/>
    <p:sldId id="267" r:id="rId14"/>
    <p:sldId id="261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787" autoAdjust="0"/>
    <p:restoredTop sz="94660"/>
  </p:normalViewPr>
  <p:slideViewPr>
    <p:cSldViewPr snapToGrid="0">
      <p:cViewPr>
        <p:scale>
          <a:sx n="66" d="100"/>
          <a:sy n="66" d="100"/>
        </p:scale>
        <p:origin x="-1746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93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1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30933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0102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0262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041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3919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154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822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593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50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775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4395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492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660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19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407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237989" y="97038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5" descr="metin, logo, yazı tipi, grafik içeren bir resim&#10;&#10;Yapay zeka tarafından oluşturulan içerik yanlış olabilir.">
            <a:extLst>
              <a:ext uri="{FF2B5EF4-FFF2-40B4-BE49-F238E27FC236}">
                <a16:creationId xmlns:a16="http://schemas.microsoft.com/office/drawing/2014/main" xmlns="" id="{336D83C9-E75C-0BAF-0D1F-104D991BD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445" y="1792512"/>
            <a:ext cx="8251338" cy="4572001"/>
          </a:xfrm>
          <a:prstGeom prst="rect">
            <a:avLst/>
          </a:prstGeom>
        </p:spPr>
      </p:pic>
      <p:pic>
        <p:nvPicPr>
          <p:cNvPr id="6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9389246" y="4748867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61547" y="1450730"/>
            <a:ext cx="9890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 smtClean="0"/>
              <a:t>Sigara içen birinde oluşabilen hastalıklar</a:t>
            </a:r>
            <a:endParaRPr lang="tr-TR" sz="4000" b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439616" y="2158616"/>
            <a:ext cx="5506636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/>
              <a:t>1. Solunum Sistemi </a:t>
            </a:r>
            <a:r>
              <a:rPr lang="tr-TR" sz="2800" b="1" i="1" dirty="0" smtClean="0"/>
              <a:t>Hastalıkları</a:t>
            </a:r>
            <a:endParaRPr lang="tr-TR" sz="2800" b="1" i="1" dirty="0"/>
          </a:p>
          <a:p>
            <a:pPr>
              <a:buFont typeface="Wingdings" pitchFamily="2" charset="2"/>
              <a:buChar char="Ø"/>
            </a:pPr>
            <a:r>
              <a:rPr lang="tr-TR" dirty="0"/>
              <a:t>KOAH (Kronik </a:t>
            </a:r>
            <a:r>
              <a:rPr lang="tr-TR" dirty="0" err="1"/>
              <a:t>Obstrüktif</a:t>
            </a:r>
            <a:r>
              <a:rPr lang="tr-TR" dirty="0"/>
              <a:t> Akciğer Hastalığı)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Akciğer Kanseri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Bronşit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Amfizem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Astımın kötüleşmesi</a:t>
            </a:r>
          </a:p>
          <a:p>
            <a:r>
              <a:rPr lang="tr-TR" sz="2800" b="1" dirty="0"/>
              <a:t>2. </a:t>
            </a:r>
            <a:r>
              <a:rPr lang="tr-TR" sz="2800" b="1" dirty="0" err="1"/>
              <a:t>Kardiyovasküler</a:t>
            </a:r>
            <a:r>
              <a:rPr lang="tr-TR" sz="2800" b="1" dirty="0"/>
              <a:t> Hastalıklar 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Kalp krizi (</a:t>
            </a:r>
            <a:r>
              <a:rPr lang="tr-TR" dirty="0" err="1"/>
              <a:t>Miyokard</a:t>
            </a:r>
            <a:r>
              <a:rPr lang="tr-TR" dirty="0"/>
              <a:t> enfarktüsü)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Yüksek tansiyon (Hipertansiyon)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Damar sertliği (</a:t>
            </a:r>
            <a:r>
              <a:rPr lang="tr-TR" dirty="0" err="1"/>
              <a:t>Ateroskleroz</a:t>
            </a:r>
            <a:r>
              <a:rPr lang="tr-TR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tr-TR" dirty="0"/>
              <a:t>Felç (İnme)</a:t>
            </a:r>
          </a:p>
          <a:p>
            <a:pPr>
              <a:buFont typeface="Wingdings" pitchFamily="2" charset="2"/>
              <a:buChar char="Ø"/>
            </a:pPr>
            <a:r>
              <a:rPr lang="tr-TR" dirty="0" err="1"/>
              <a:t>Buerger</a:t>
            </a:r>
            <a:r>
              <a:rPr lang="tr-TR" dirty="0"/>
              <a:t> hastalığı (Damar tıkanıklığı)</a:t>
            </a:r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6321669" y="2497015"/>
            <a:ext cx="29278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i="1" dirty="0" smtClean="0"/>
              <a:t>Ve bunlar harici 11 hastalık daha…</a:t>
            </a:r>
            <a:endParaRPr lang="tr-TR" sz="4800" b="1" i="1" dirty="0"/>
          </a:p>
        </p:txBody>
      </p:sp>
      <p:pic>
        <p:nvPicPr>
          <p:cNvPr id="51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237989" y="22920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73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462404" y="699377"/>
            <a:ext cx="59298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600" b="1" i="1" dirty="0" smtClean="0">
                <a:latin typeface="Arial Black" panose="020B0A04020102020204" pitchFamily="34" charset="0"/>
              </a:rPr>
              <a:t>KANSER</a:t>
            </a:r>
            <a:endParaRPr lang="tr-TR" sz="9600" b="1" i="1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Gırtlak Kanseri Nedi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582"/>
          <a:stretch/>
        </p:blipFill>
        <p:spPr bwMode="auto">
          <a:xfrm>
            <a:off x="290799" y="2354177"/>
            <a:ext cx="4983584" cy="310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igara akciğer kanseri riskini 30 kat artırıy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191" r="25218" b="7675"/>
          <a:stretch/>
        </p:blipFill>
        <p:spPr bwMode="auto">
          <a:xfrm>
            <a:off x="5949275" y="2354177"/>
            <a:ext cx="3113591" cy="31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1574602" y="5690292"/>
            <a:ext cx="648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Gırtlak											Akciğer</a:t>
            </a:r>
            <a:endParaRPr lang="tr-TR" dirty="0"/>
          </a:p>
        </p:txBody>
      </p:sp>
      <p:pic>
        <p:nvPicPr>
          <p:cNvPr id="6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237989" y="97038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946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r="20093"/>
          <a:stretch/>
        </p:blipFill>
        <p:spPr>
          <a:xfrm>
            <a:off x="399316" y="2748448"/>
            <a:ext cx="3783263" cy="2380461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296364" y="1412597"/>
            <a:ext cx="76650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8000" b="1" i="1" dirty="0" smtClean="0">
                <a:latin typeface="Arial Black" panose="020B0A04020102020204" pitchFamily="34" charset="0"/>
              </a:rPr>
              <a:t>KALP/DAMAR</a:t>
            </a:r>
            <a:endParaRPr lang="tr-TR" sz="8000" b="1" i="1" dirty="0">
              <a:latin typeface="Arial Black" panose="020B0A04020102020204" pitchFamily="34" charset="0"/>
            </a:endParaRPr>
          </a:p>
        </p:txBody>
      </p:sp>
      <p:pic>
        <p:nvPicPr>
          <p:cNvPr id="4098" name="Picture 2" descr="Sağ Submandibuler Bezde Bazal Hücreli Adenoma - Prof. Dr. Çetin Vura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17" t="3837" r="16590" b="6166"/>
          <a:stretch/>
        </p:blipFill>
        <p:spPr bwMode="auto">
          <a:xfrm>
            <a:off x="5240954" y="2736036"/>
            <a:ext cx="3578236" cy="238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296364" y="5536624"/>
            <a:ext cx="623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DAMAR                         							KALP</a:t>
            </a:r>
            <a:endParaRPr lang="tr-TR" dirty="0"/>
          </a:p>
        </p:txBody>
      </p:sp>
      <p:pic>
        <p:nvPicPr>
          <p:cNvPr id="6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237989" y="97038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0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430821" y="1379002"/>
            <a:ext cx="12696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6600" b="1" i="1" dirty="0" smtClean="0">
                <a:latin typeface="Arial Black" panose="020B0A04020102020204" pitchFamily="34" charset="0"/>
              </a:rPr>
              <a:t>DUMANSIZ TÜTÜN</a:t>
            </a:r>
            <a:endParaRPr lang="tr-TR" sz="6600" b="1" i="1" dirty="0">
              <a:latin typeface="Arial Black" panose="020B0A040201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1" y="2486998"/>
            <a:ext cx="2191056" cy="232442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5602" y="2486998"/>
            <a:ext cx="3258005" cy="2524477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5416298" y="524002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Ağız Kanseri</a:t>
            </a:r>
            <a:endParaRPr lang="tr-TR" dirty="0"/>
          </a:p>
        </p:txBody>
      </p:sp>
      <p:pic>
        <p:nvPicPr>
          <p:cNvPr id="6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339381" y="56706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59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422663" y="648181"/>
            <a:ext cx="58304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600" b="1" i="1" dirty="0" smtClean="0"/>
              <a:t>Korkunç…</a:t>
            </a:r>
            <a:endParaRPr lang="tr-TR" sz="9600" b="1" i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1250066" y="2217841"/>
            <a:ext cx="817563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Sigara her yıl </a:t>
            </a:r>
            <a:r>
              <a:rPr lang="tr-TR" sz="2000" b="1" dirty="0" smtClean="0"/>
              <a:t>8 milyondan fazla </a:t>
            </a:r>
            <a:r>
              <a:rPr lang="tr-TR" sz="2000" dirty="0" smtClean="0"/>
              <a:t>insanın yaşamına son veriyor…</a:t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b="1" dirty="0" smtClean="0"/>
              <a:t>1.3 milyon insan </a:t>
            </a:r>
            <a:r>
              <a:rPr lang="tr-TR" sz="2000" dirty="0" smtClean="0"/>
              <a:t>ise </a:t>
            </a:r>
            <a:r>
              <a:rPr lang="tr-TR" sz="2000" b="1" dirty="0" smtClean="0"/>
              <a:t>pasif içicilik yüzünden ölüyor</a:t>
            </a:r>
            <a:r>
              <a:rPr lang="tr-TR" sz="2000" dirty="0" smtClean="0"/>
              <a:t>…</a:t>
            </a:r>
            <a:br>
              <a:rPr lang="tr-TR" sz="2000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Dünyada her </a:t>
            </a:r>
            <a:r>
              <a:rPr lang="tr-TR" sz="2000" b="1" dirty="0" smtClean="0"/>
              <a:t>4.5 saniyede bir kişi sigara yüzünden ölüyor</a:t>
            </a:r>
            <a:br>
              <a:rPr lang="tr-TR" sz="2000" b="1" dirty="0" smtClean="0"/>
            </a:br>
            <a:r>
              <a:rPr lang="tr-TR" sz="2000" dirty="0" smtClean="0"/>
              <a:t/>
            </a:r>
            <a:br>
              <a:rPr lang="tr-TR" sz="2000" dirty="0" smtClean="0"/>
            </a:br>
            <a:r>
              <a:rPr lang="tr-TR" sz="2000" dirty="0" smtClean="0"/>
              <a:t>Sigara içenlerin </a:t>
            </a:r>
            <a:r>
              <a:rPr lang="tr-TR" sz="2000" b="1" dirty="0" smtClean="0"/>
              <a:t>intihar</a:t>
            </a:r>
            <a:r>
              <a:rPr lang="tr-TR" sz="2000" dirty="0" smtClean="0"/>
              <a:t> oranı diğer insanlara göre </a:t>
            </a:r>
            <a:r>
              <a:rPr lang="tr-TR" sz="2000" b="1" dirty="0" smtClean="0"/>
              <a:t>2 kat daha fazladır</a:t>
            </a:r>
            <a:endParaRPr lang="tr-TR" sz="2000" b="1" dirty="0"/>
          </a:p>
        </p:txBody>
      </p:sp>
      <p:pic>
        <p:nvPicPr>
          <p:cNvPr id="5124" name="Picture 4" descr="Sigara ve Alkol Kullanımının Zararları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804" b="28689"/>
          <a:stretch/>
        </p:blipFill>
        <p:spPr bwMode="auto">
          <a:xfrm>
            <a:off x="1592329" y="4663474"/>
            <a:ext cx="6129906" cy="18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237989" y="97038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92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905854" y="2634491"/>
            <a:ext cx="4598377" cy="3921232"/>
          </a:xfrm>
          <a:prstGeom prst="ellipse">
            <a:avLst/>
          </a:prstGeom>
          <a:solidFill>
            <a:schemeClr val="bg1"/>
          </a:solidFill>
          <a:ln w="190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/>
          <p:cNvSpPr txBox="1"/>
          <p:nvPr/>
        </p:nvSpPr>
        <p:spPr>
          <a:xfrm>
            <a:off x="324981" y="1563903"/>
            <a:ext cx="94947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 smtClean="0">
                <a:latin typeface="Arial Black" panose="020B0A04020102020204" pitchFamily="34" charset="0"/>
              </a:rPr>
              <a:t>KORUNMA YÖNTEMLERİ</a:t>
            </a:r>
            <a:endParaRPr lang="tr-TR" sz="5400" b="1" dirty="0">
              <a:latin typeface="Arial Black" panose="020B0A040201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97066" y="3622877"/>
            <a:ext cx="3190673" cy="2393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TÜTÜN KONTROLÜ</a:t>
            </a:r>
            <a:endParaRPr lang="tr-TR" dirty="0"/>
          </a:p>
        </p:txBody>
      </p:sp>
      <p:sp>
        <p:nvSpPr>
          <p:cNvPr id="3" name="Oval 2"/>
          <p:cNvSpPr/>
          <p:nvPr/>
        </p:nvSpPr>
        <p:spPr>
          <a:xfrm>
            <a:off x="4062590" y="2418162"/>
            <a:ext cx="2259623" cy="1292331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BAŞLAMAMAK</a:t>
            </a:r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2170596" y="5331382"/>
            <a:ext cx="2259623" cy="137159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SDPE ÖNLENMESİ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5954585" y="5331382"/>
            <a:ext cx="2259623" cy="137159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BIRAKMAK</a:t>
            </a:r>
            <a:endParaRPr lang="tr-TR" dirty="0"/>
          </a:p>
        </p:txBody>
      </p:sp>
      <p:pic>
        <p:nvPicPr>
          <p:cNvPr id="8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237989" y="97038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86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733800" y="685800"/>
            <a:ext cx="447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3200" b="1" dirty="0" smtClean="0"/>
              <a:t>TÜTÜN ÜRÜNÜ NEDİR?</a:t>
            </a:r>
            <a:endParaRPr lang="tr-TR" sz="3200" dirty="0"/>
          </a:p>
        </p:txBody>
      </p:sp>
      <p:sp>
        <p:nvSpPr>
          <p:cNvPr id="3" name="2 Dikdörtgen"/>
          <p:cNvSpPr/>
          <p:nvPr/>
        </p:nvSpPr>
        <p:spPr>
          <a:xfrm>
            <a:off x="1270000" y="1651000"/>
            <a:ext cx="9105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tr-TR" altLang="tr-TR" sz="2400" dirty="0" smtClean="0"/>
              <a:t>Tüttürme, emme, çiğneme ya da buruna çekerek kullanılmak üzere (sigara, pipo, puro, nargile vb.) üretilmiş, hammadde olarak tamamen veya kısmen tütün yaprağından imal edilmiş maddedir.</a:t>
            </a:r>
          </a:p>
          <a:p>
            <a:pPr marL="342900" indent="-342900"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endParaRPr lang="tr-TR" alt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tr-TR" altLang="tr-TR" sz="2400" dirty="0" smtClean="0"/>
              <a:t>Başta sigara olmak üzere tütün ürünlerinin kullanımı ciddi hastalıklara ve ölümlere yol açmaktadır</a:t>
            </a:r>
            <a:endParaRPr lang="tr-TR" altLang="tr-TR" sz="2400" dirty="0"/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249" y="4523303"/>
            <a:ext cx="2056952" cy="1836989"/>
          </a:xfrm>
          <a:prstGeom prst="rect">
            <a:avLst/>
          </a:prstGeom>
        </p:spPr>
      </p:pic>
      <p:pic>
        <p:nvPicPr>
          <p:cNvPr id="5" name="Resim 5"/>
          <p:cNvPicPr>
            <a:picLocks noChangeAspect="1"/>
          </p:cNvPicPr>
          <p:nvPr/>
        </p:nvPicPr>
        <p:blipFill rotWithShape="1">
          <a:blip r:embed="rId3"/>
          <a:srcRect b="12613"/>
          <a:stretch/>
        </p:blipFill>
        <p:spPr>
          <a:xfrm>
            <a:off x="4012745" y="4412306"/>
            <a:ext cx="1918155" cy="2265880"/>
          </a:xfrm>
          <a:prstGeom prst="rect">
            <a:avLst/>
          </a:prstGeom>
        </p:spPr>
      </p:pic>
      <p:pic>
        <p:nvPicPr>
          <p:cNvPr id="6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5683" y="4346021"/>
            <a:ext cx="2344496" cy="2077772"/>
          </a:xfrm>
          <a:prstGeom prst="rect">
            <a:avLst/>
          </a:prstGeom>
        </p:spPr>
      </p:pic>
      <p:pic>
        <p:nvPicPr>
          <p:cNvPr id="7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0029" y="4337147"/>
            <a:ext cx="2238687" cy="2114845"/>
          </a:xfrm>
          <a:prstGeom prst="rect">
            <a:avLst/>
          </a:prstGeom>
        </p:spPr>
      </p:pic>
      <p:pic>
        <p:nvPicPr>
          <p:cNvPr id="1026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237989" y="97038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bogaziciyonetim.istanbul/wp-content/uploads/2022/09/tutun-kullanim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" t="3378" r="1064" b="727"/>
          <a:stretch/>
        </p:blipFill>
        <p:spPr bwMode="auto">
          <a:xfrm>
            <a:off x="1582615" y="2338753"/>
            <a:ext cx="6081990" cy="42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2523392" y="0"/>
            <a:ext cx="7187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i="1" dirty="0" smtClean="0"/>
              <a:t>Sigaranın içinde 4000’den fazla madde vardır…</a:t>
            </a:r>
            <a:endParaRPr lang="tr-TR" sz="4800" b="1" i="1" dirty="0"/>
          </a:p>
        </p:txBody>
      </p:sp>
      <p:pic>
        <p:nvPicPr>
          <p:cNvPr id="4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237989" y="97038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08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854199" y="1440655"/>
            <a:ext cx="8178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Arial"/>
                <a:cs typeface="Arial"/>
              </a:rPr>
              <a:t>Her bir sigarada vücut için zehirli, tahriş edici, kanser yapıcı ya da kanserin ortaya çıkmasını kolaylaştırıcı 4000’den fazla kimyasal madde bulunmaktadır. </a:t>
            </a:r>
          </a:p>
          <a:p>
            <a:endParaRPr lang="tr-TR" altLang="tr-TR" sz="2400" dirty="0" smtClean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altLang="tr-TR" sz="2400" dirty="0" smtClean="0">
                <a:latin typeface="Arial"/>
                <a:cs typeface="Arial"/>
              </a:rPr>
              <a:t>Bunlardan 50 tanesinin doğrudan kansere sebep olduğu ispatlanmıştır.</a:t>
            </a:r>
            <a:endParaRPr lang="tr-TR" altLang="tr-TR" sz="2400" dirty="0">
              <a:latin typeface="Arial"/>
              <a:cs typeface="Arial"/>
            </a:endParaRPr>
          </a:p>
        </p:txBody>
      </p:sp>
      <p:pic>
        <p:nvPicPr>
          <p:cNvPr id="3" name="Picture 2" descr="https://www.bogaziciyonetim.istanbul/wp-content/uploads/2022/09/tutun-kullanim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3" t="3378" r="1064" b="727"/>
          <a:stretch/>
        </p:blipFill>
        <p:spPr bwMode="auto">
          <a:xfrm>
            <a:off x="553914" y="3748979"/>
            <a:ext cx="8450385" cy="298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237989" y="97038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152891" y="0"/>
            <a:ext cx="64860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6000" b="1" i="1" dirty="0" smtClean="0"/>
              <a:t>Elektronik Sigara</a:t>
            </a:r>
            <a:endParaRPr lang="tr-TR" sz="6000" b="1" i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967042" y="2116388"/>
            <a:ext cx="53634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/>
              <a:t>E-sigara, tütün dumanına benzeyen aromalı nikotin buharı üreten, pilli bir cihazdır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967042" y="4657520"/>
            <a:ext cx="53634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i="1" dirty="0"/>
              <a:t>Geleneksel sigara, puro, pipo veya kalem görünümünde 250'den fazla çeşidi vardır</a:t>
            </a:r>
          </a:p>
        </p:txBody>
      </p:sp>
      <p:pic>
        <p:nvPicPr>
          <p:cNvPr id="2050" name="Picture 2" descr="10.400+ Elektronik Sigara Stock İllüstrasyonlar, Royalty-Free Vektör Grafik  ve Clip Art - i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60" t="2860" r="2820" b="3476"/>
          <a:stretch/>
        </p:blipFill>
        <p:spPr bwMode="auto">
          <a:xfrm>
            <a:off x="6141745" y="1494692"/>
            <a:ext cx="3521001" cy="348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88869" y="131687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4059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984738" y="1459522"/>
            <a:ext cx="8664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i="1" dirty="0" smtClean="0"/>
              <a:t>Elektronik sigarayı nasıl biliyoruz?</a:t>
            </a:r>
            <a:endParaRPr lang="tr-TR" sz="4000" b="1" i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1351085" y="2315305"/>
            <a:ext cx="422030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Bilinenin aksine e-sigaranın sigarayı bırakma konusunda yardımcı olmadığı ortaya konmuştur. Ayrıca yapılan çalışmalar, e-sigaranın tersine bir etki oluşturarak nikotin bağımlılığını sürdürdüğünü ve bırakma davranışını engellediğini göstermektedir.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49203"/>
          <a:stretch/>
        </p:blipFill>
        <p:spPr>
          <a:xfrm>
            <a:off x="6585829" y="2560187"/>
            <a:ext cx="1861820" cy="3665220"/>
          </a:xfrm>
          <a:prstGeom prst="rect">
            <a:avLst/>
          </a:prstGeom>
        </p:spPr>
      </p:pic>
      <p:pic>
        <p:nvPicPr>
          <p:cNvPr id="6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211612" y="52665"/>
            <a:ext cx="1889750" cy="140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51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268105" y="815816"/>
            <a:ext cx="8026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i="1" dirty="0" smtClean="0"/>
              <a:t>Sigara sadece size </a:t>
            </a:r>
            <a:r>
              <a:rPr lang="tr-TR" sz="3200" b="1" i="1" dirty="0"/>
              <a:t>değil </a:t>
            </a:r>
            <a:r>
              <a:rPr lang="tr-TR" sz="3200" b="1" i="1" dirty="0" smtClean="0"/>
              <a:t>çevrenizdekilere de çok büyük zarar verir</a:t>
            </a:r>
            <a:endParaRPr lang="tr-TR" sz="3200" b="1" i="1" dirty="0"/>
          </a:p>
        </p:txBody>
      </p:sp>
      <p:sp>
        <p:nvSpPr>
          <p:cNvPr id="3" name="Metin kutusu 2"/>
          <p:cNvSpPr txBox="1"/>
          <p:nvPr/>
        </p:nvSpPr>
        <p:spPr>
          <a:xfrm>
            <a:off x="2181835" y="2315718"/>
            <a:ext cx="61985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/>
              <a:t>Kapalı alanlarda </a:t>
            </a:r>
            <a:r>
              <a:rPr lang="tr-TR" sz="2000" dirty="0" smtClean="0"/>
              <a:t>sigara size %75 oranında zarar verirken</a:t>
            </a:r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tr-TR" sz="2000" b="1" dirty="0" smtClean="0"/>
              <a:t>açık alanlarda </a:t>
            </a:r>
            <a:r>
              <a:rPr lang="tr-TR" sz="2000" dirty="0" smtClean="0"/>
              <a:t>ise bu oran %30’a düşmektedir</a:t>
            </a:r>
            <a:br>
              <a:rPr lang="tr-TR" sz="2000" dirty="0" smtClean="0"/>
            </a:br>
            <a:r>
              <a:rPr lang="tr-TR" sz="2000" b="1" dirty="0" smtClean="0"/>
              <a:t/>
            </a:r>
            <a:br>
              <a:rPr lang="tr-TR" sz="2000" b="1" dirty="0" smtClean="0"/>
            </a:br>
            <a:r>
              <a:rPr lang="tr-TR" sz="2000" b="1" dirty="0"/>
              <a:t>Dünya Sağlık Örgütü’ne</a:t>
            </a:r>
            <a:r>
              <a:rPr lang="tr-TR" sz="2000" dirty="0"/>
              <a:t> (WHO) göre, pasif içicilik de </a:t>
            </a:r>
            <a:r>
              <a:rPr lang="tr-TR" sz="2000" b="1" dirty="0"/>
              <a:t>kanser, kalp hastalıkları ve solunum problemlerine</a:t>
            </a:r>
            <a:r>
              <a:rPr lang="tr-TR" sz="2000" dirty="0"/>
              <a:t> yol açabilir.</a:t>
            </a:r>
            <a:endParaRPr lang="tr-TR" sz="2000" b="1" dirty="0"/>
          </a:p>
        </p:txBody>
      </p:sp>
      <p:pic>
        <p:nvPicPr>
          <p:cNvPr id="2050" name="Picture 2" descr="Uzmanından dikkat çeken uyarı! Pasif içicilik kadınlarda daha yüksek -  Başka Gaze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4293" y="4562487"/>
            <a:ext cx="4173660" cy="22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117813" y="0"/>
            <a:ext cx="2064022" cy="150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01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943100" y="952500"/>
            <a:ext cx="77470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200" b="1" i="1" dirty="0" smtClean="0"/>
              <a:t>PASİF İÇİCİLİK (PASİF ETKİLENİM)</a:t>
            </a:r>
          </a:p>
          <a:p>
            <a:endParaRPr lang="tr-TR" sz="2800" dirty="0" smtClean="0"/>
          </a:p>
          <a:p>
            <a:pPr algn="ctr"/>
            <a:r>
              <a:rPr lang="tr-TR" sz="2800" dirty="0" smtClean="0"/>
              <a:t> Pasif içicilik, sigara kullanmayan birinin sigara içilen ortamdaki sigara dumanını solumasıdır.</a:t>
            </a:r>
            <a:endParaRPr lang="tr-T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5838" y="3419475"/>
            <a:ext cx="47339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237989" y="97038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967154" y="1650442"/>
            <a:ext cx="8978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1" dirty="0" smtClean="0"/>
              <a:t>Pasif içicilik (Pasif </a:t>
            </a:r>
            <a:r>
              <a:rPr lang="tr-TR" sz="2400" b="1" i="1" dirty="0" err="1" smtClean="0"/>
              <a:t>etkilenim</a:t>
            </a:r>
            <a:r>
              <a:rPr lang="tr-TR" sz="2400" b="1" i="1" dirty="0" smtClean="0"/>
              <a:t>) Pasif içicilik altında kalmanın etkileri;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Sigara içilen ortamda ne kadar zaman geçirildiğine,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Odada ne kadar temiz hava olduğuna (havalandırmanın ne kadar gerçekleştiğine) </a:t>
            </a:r>
          </a:p>
          <a:p>
            <a:pPr>
              <a:buFont typeface="Wingdings" pitchFamily="2" charset="2"/>
              <a:buChar char="Ø"/>
            </a:pPr>
            <a:r>
              <a:rPr lang="tr-TR" sz="2400" dirty="0" smtClean="0"/>
              <a:t>Ne kadar sigara içildiğine bağlıdır</a:t>
            </a:r>
            <a:endParaRPr lang="tr-T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357" y="4520346"/>
            <a:ext cx="54578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7397" y="3320685"/>
            <a:ext cx="3099165" cy="212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Twinning Logosu - Yenibağarası Şehit Yarbay Mesut Kuru Ortaokul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37" t="6329" r="15855" b="3144"/>
          <a:stretch/>
        </p:blipFill>
        <p:spPr bwMode="auto">
          <a:xfrm>
            <a:off x="237989" y="97038"/>
            <a:ext cx="2064022" cy="153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Yüzeyler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418</TotalTime>
  <Words>318</Words>
  <Application>Microsoft Office PowerPoint</Application>
  <PresentationFormat>Özel</PresentationFormat>
  <Paragraphs>49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Yüzeyler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EXCALIBUR</dc:creator>
  <cp:lastModifiedBy>assus</cp:lastModifiedBy>
  <cp:revision>43</cp:revision>
  <dcterms:created xsi:type="dcterms:W3CDTF">2025-02-02T11:17:03Z</dcterms:created>
  <dcterms:modified xsi:type="dcterms:W3CDTF">2025-06-24T10:03:01Z</dcterms:modified>
</cp:coreProperties>
</file>